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260" r:id="rId3"/>
    <p:sldId id="261" r:id="rId4"/>
    <p:sldId id="275" r:id="rId5"/>
    <p:sldId id="262" r:id="rId6"/>
    <p:sldId id="263" r:id="rId7"/>
    <p:sldId id="276"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 xmlns:p14="http://schemas.microsoft.com/office/powerpoint/2010/main"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2688641"/>
            <a:ext cx="728710" cy="728710"/>
          </a:xfrm>
          <a:prstGeom prst="rect">
            <a:avLst/>
          </a:prstGeom>
        </p:spPr>
      </p:pic>
    </p:spTree>
    <p:extLst>
      <p:ext uri="{BB962C8B-B14F-4D97-AF65-F5344CB8AC3E}">
        <p14:creationId xmlns="" xmlns:p14="http://schemas.microsoft.com/office/powerpoint/2010/main" val="3839380075"/>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87798279"/>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5/22/2013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 xmlns:a14="http://schemas.microsoft.com/office/drawing/2010/main"/>
              </a:ext>
            </a:extLst>
          </a:blip>
          <a:stretch>
            <a:fillRect/>
          </a:stretch>
        </p:blipFill>
        <p:spPr>
          <a:xfrm>
            <a:off x="0" y="0"/>
            <a:ext cx="9144000" cy="1554480"/>
          </a:xfrm>
          <a:prstGeom prst="rect">
            <a:avLst/>
          </a:prstGeom>
        </p:spPr>
      </p:pic>
    </p:spTree>
    <p:extLst>
      <p:ext uri="{BB962C8B-B14F-4D97-AF65-F5344CB8AC3E}">
        <p14:creationId xmlns="" xmlns:p14="http://schemas.microsoft.com/office/powerpoint/2010/main"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rPr>
              <a:t>UNIT 6b:</a:t>
            </a:r>
            <a:endParaRPr lang="en-US" sz="6000" b="1" dirty="0">
              <a:solidFill>
                <a:schemeClr val="accent5">
                  <a:lumMod val="50000"/>
                </a:schemeClr>
              </a:solidFill>
            </a:endParaRPr>
          </a:p>
        </p:txBody>
      </p:sp>
      <p:sp>
        <p:nvSpPr>
          <p:cNvPr id="3" name="Subtitle 2"/>
          <p:cNvSpPr>
            <a:spLocks noGrp="1"/>
          </p:cNvSpPr>
          <p:nvPr>
            <p:ph type="subTitle" idx="1"/>
          </p:nvPr>
        </p:nvSpPr>
        <p:spPr>
          <a:xfrm>
            <a:off x="2180492" y="3657600"/>
            <a:ext cx="5022166" cy="1617785"/>
          </a:xfrm>
        </p:spPr>
        <p:txBody>
          <a:bodyPr>
            <a:normAutofit/>
          </a:bodyPr>
          <a:lstStyle/>
          <a:p>
            <a:pPr algn="ctr"/>
            <a:r>
              <a:rPr lang="en-US" sz="4000" b="1" dirty="0" smtClean="0"/>
              <a:t>SOLOMON ISLAND COASTAL FISHERIES</a:t>
            </a:r>
            <a:endParaRPr lang="en-US" sz="4000" b="1" dirty="0"/>
          </a:p>
        </p:txBody>
      </p:sp>
    </p:spTree>
    <p:extLst>
      <p:ext uri="{BB962C8B-B14F-4D97-AF65-F5344CB8AC3E}">
        <p14:creationId xmlns="" xmlns:p14="http://schemas.microsoft.com/office/powerpoint/2010/main"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Subsistence Economy</a:t>
            </a:r>
            <a:endParaRPr lang="en-US" dirty="0"/>
          </a:p>
        </p:txBody>
      </p:sp>
      <p:sp>
        <p:nvSpPr>
          <p:cNvPr id="3" name="Content Placeholder 2"/>
          <p:cNvSpPr>
            <a:spLocks noGrp="1"/>
          </p:cNvSpPr>
          <p:nvPr>
            <p:ph idx="1"/>
          </p:nvPr>
        </p:nvSpPr>
        <p:spPr>
          <a:xfrm>
            <a:off x="239151" y="1750410"/>
            <a:ext cx="8665698" cy="4375753"/>
          </a:xfrm>
        </p:spPr>
        <p:txBody>
          <a:bodyPr>
            <a:normAutofit fontScale="92500" lnSpcReduction="10000"/>
          </a:bodyPr>
          <a:lstStyle/>
          <a:p>
            <a:pPr>
              <a:spcAft>
                <a:spcPts val="600"/>
              </a:spcAft>
              <a:buFont typeface="Arial" pitchFamily="34" charset="0"/>
              <a:buChar char="•"/>
            </a:pPr>
            <a:r>
              <a:rPr lang="en-US" sz="2400" dirty="0" smtClean="0"/>
              <a:t> Subsistence fishing is very important in the Solomon Islands, especially in rural areas where more than 85% of the population live</a:t>
            </a:r>
          </a:p>
          <a:p>
            <a:pPr>
              <a:spcAft>
                <a:spcPts val="600"/>
              </a:spcAft>
              <a:buFont typeface="Arial" pitchFamily="34" charset="0"/>
              <a:buChar char="•"/>
            </a:pPr>
            <a:r>
              <a:rPr lang="en-US" sz="2400" dirty="0" smtClean="0"/>
              <a:t> Provides food for local consumption; family members, community members, or sold locally </a:t>
            </a:r>
          </a:p>
          <a:p>
            <a:pPr>
              <a:spcAft>
                <a:spcPts val="600"/>
              </a:spcAft>
              <a:buFont typeface="Arial" pitchFamily="34" charset="0"/>
              <a:buChar char="•"/>
            </a:pPr>
            <a:r>
              <a:rPr lang="en-US" sz="2400" dirty="0" smtClean="0"/>
              <a:t> Approx. 56 % of rural people (5 % urban) rely on fishing and gardening as their main livelihood</a:t>
            </a:r>
          </a:p>
          <a:p>
            <a:pPr>
              <a:spcAft>
                <a:spcPts val="600"/>
              </a:spcAft>
              <a:buFont typeface="Arial" pitchFamily="34" charset="0"/>
              <a:buChar char="•"/>
            </a:pPr>
            <a:r>
              <a:rPr lang="en-US" sz="2400" dirty="0" smtClean="0"/>
              <a:t> Estimated ½ of all women and 90% of men fish (at least one fisher per household)</a:t>
            </a:r>
          </a:p>
          <a:p>
            <a:pPr>
              <a:spcAft>
                <a:spcPts val="600"/>
              </a:spcAft>
              <a:buFont typeface="Arial" pitchFamily="34" charset="0"/>
              <a:buChar char="•"/>
            </a:pPr>
            <a:r>
              <a:rPr lang="en-US" sz="2400" dirty="0" smtClean="0"/>
              <a:t> </a:t>
            </a:r>
            <a:r>
              <a:rPr lang="de-DE" sz="2400" dirty="0" smtClean="0"/>
              <a:t>Fishing is mostly done in wooden dugout canoes, and motor powered fibreglass boats, using simple fishing gear like handlines, nets or spears. Dynamite is sometimes used despite being illegal </a:t>
            </a:r>
            <a:endParaRPr lang="en-US" sz="2400" dirty="0" smtClean="0"/>
          </a:p>
          <a:p>
            <a:pPr>
              <a:spcAft>
                <a:spcPts val="600"/>
              </a:spcAft>
            </a:pPr>
            <a:endParaRPr lang="en-US" sz="24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Small Scale Fisheries</a:t>
            </a:r>
            <a:endParaRPr lang="en-US" dirty="0"/>
          </a:p>
        </p:txBody>
      </p:sp>
      <p:sp>
        <p:nvSpPr>
          <p:cNvPr id="3" name="Content Placeholder 2"/>
          <p:cNvSpPr>
            <a:spLocks noGrp="1"/>
          </p:cNvSpPr>
          <p:nvPr>
            <p:ph idx="1"/>
          </p:nvPr>
        </p:nvSpPr>
        <p:spPr>
          <a:xfrm>
            <a:off x="267286" y="1750410"/>
            <a:ext cx="8825914" cy="4375753"/>
          </a:xfrm>
        </p:spPr>
        <p:txBody>
          <a:bodyPr>
            <a:normAutofit lnSpcReduction="10000"/>
          </a:bodyPr>
          <a:lstStyle/>
          <a:p>
            <a:pPr>
              <a:buFont typeface="Arial" pitchFamily="34" charset="0"/>
              <a:buChar char="•"/>
            </a:pPr>
            <a:r>
              <a:rPr lang="en-US" sz="2400" dirty="0" smtClean="0"/>
              <a:t> Fish are sold at urban </a:t>
            </a:r>
            <a:r>
              <a:rPr lang="en-US" sz="2400" dirty="0" err="1" smtClean="0"/>
              <a:t>centres</a:t>
            </a:r>
            <a:r>
              <a:rPr lang="en-US" sz="2400" dirty="0" smtClean="0"/>
              <a:t> across the country, principally Honiara</a:t>
            </a:r>
          </a:p>
          <a:p>
            <a:pPr>
              <a:buFont typeface="Arial" pitchFamily="34" charset="0"/>
              <a:buChar char="•"/>
            </a:pPr>
            <a:r>
              <a:rPr lang="en-US" sz="2400" dirty="0" smtClean="0"/>
              <a:t> Estimated in 2006 that of all self-employed households 16 % sell fish or other seafood</a:t>
            </a:r>
          </a:p>
          <a:p>
            <a:pPr>
              <a:buFont typeface="Arial" pitchFamily="34" charset="0"/>
              <a:buChar char="•"/>
            </a:pPr>
            <a:r>
              <a:rPr lang="en-US" sz="2400" dirty="0" smtClean="0"/>
              <a:t> Rural Fisheries Centre's established in rural areas to assist fishers icing and transporting product to markets</a:t>
            </a:r>
          </a:p>
          <a:p>
            <a:pPr lvl="1">
              <a:buFont typeface="Arial" pitchFamily="34" charset="0"/>
              <a:buChar char="•"/>
            </a:pPr>
            <a:r>
              <a:rPr lang="en-US" sz="2400" dirty="0" smtClean="0"/>
              <a:t>Has been of limited success but has also proven very helpful where successful (transportation a major issue)</a:t>
            </a:r>
          </a:p>
          <a:p>
            <a:pPr>
              <a:buFont typeface="Arial" pitchFamily="34" charset="0"/>
              <a:buChar char="•"/>
            </a:pPr>
            <a:r>
              <a:rPr lang="en-US" sz="2400" dirty="0" smtClean="0"/>
              <a:t> Reef finfish fisheries worth ~ $SBD $ 21.6 million annually</a:t>
            </a:r>
          </a:p>
          <a:p>
            <a:pPr>
              <a:buFont typeface="Arial" pitchFamily="34" charset="0"/>
              <a:buChar char="•"/>
            </a:pPr>
            <a:r>
              <a:rPr lang="en-US" sz="2400" dirty="0" smtClean="0"/>
              <a:t> Export of </a:t>
            </a:r>
            <a:r>
              <a:rPr lang="en-US" sz="2400" dirty="0" err="1" smtClean="0"/>
              <a:t>trochus</a:t>
            </a:r>
            <a:r>
              <a:rPr lang="en-US" sz="2400" dirty="0" smtClean="0"/>
              <a:t> and sea cucumber 2000-2010 worth ~ SBD$45 M</a:t>
            </a:r>
          </a:p>
          <a:p>
            <a:pPr lvl="1">
              <a:buFont typeface="Arial" pitchFamily="34" charset="0"/>
              <a:buChar char="•"/>
            </a:pPr>
            <a:r>
              <a:rPr lang="en-US" sz="2400" dirty="0" smtClean="0"/>
              <a:t>Sea cucumber fishery banned since 2010</a:t>
            </a:r>
          </a:p>
        </p:txBody>
      </p:sp>
    </p:spTree>
  </p:cSld>
  <p:clrMapOvr>
    <a:masterClrMapping/>
  </p:clrMapOvr>
  <p:transition spd="slow" advClick="0" advTm="2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Small Scale Fisheries</a:t>
            </a:r>
            <a:endParaRPr lang="en-US" dirty="0"/>
          </a:p>
        </p:txBody>
      </p:sp>
      <p:sp>
        <p:nvSpPr>
          <p:cNvPr id="3" name="Content Placeholder 2"/>
          <p:cNvSpPr>
            <a:spLocks noGrp="1"/>
          </p:cNvSpPr>
          <p:nvPr>
            <p:ph idx="1"/>
          </p:nvPr>
        </p:nvSpPr>
        <p:spPr>
          <a:xfrm>
            <a:off x="267286" y="1750410"/>
            <a:ext cx="8825914" cy="4375753"/>
          </a:xfrm>
        </p:spPr>
        <p:txBody>
          <a:bodyPr>
            <a:normAutofit/>
          </a:bodyPr>
          <a:lstStyle/>
          <a:p>
            <a:r>
              <a:rPr lang="en-US" sz="2400" b="1" dirty="0" smtClean="0"/>
              <a:t>Marine ornamental trade</a:t>
            </a:r>
          </a:p>
          <a:p>
            <a:r>
              <a:rPr lang="en-US" sz="2400" u="sng" dirty="0" smtClean="0"/>
              <a:t>Coral </a:t>
            </a:r>
          </a:p>
          <a:p>
            <a:pPr>
              <a:buFont typeface="Arial" pitchFamily="34" charset="0"/>
              <a:buChar char="•"/>
            </a:pPr>
            <a:r>
              <a:rPr lang="en-US" sz="2400" dirty="0" smtClean="0"/>
              <a:t> Live corals have been exported for the aquarium trade since 1995</a:t>
            </a:r>
          </a:p>
          <a:p>
            <a:pPr>
              <a:buFont typeface="Arial" pitchFamily="34" charset="0"/>
              <a:buChar char="•"/>
            </a:pPr>
            <a:r>
              <a:rPr lang="en-US" sz="2400" dirty="0" smtClean="0"/>
              <a:t> 75 % of all coral exports come from Florida Islands, Central Province</a:t>
            </a:r>
          </a:p>
          <a:p>
            <a:pPr>
              <a:buFont typeface="Arial" pitchFamily="34" charset="0"/>
              <a:buChar char="•"/>
            </a:pPr>
            <a:endParaRPr lang="en-US" sz="2400" dirty="0" smtClean="0"/>
          </a:p>
          <a:p>
            <a:r>
              <a:rPr lang="en-US" sz="2400" u="sng" dirty="0" smtClean="0"/>
              <a:t>Curio trade</a:t>
            </a:r>
          </a:p>
          <a:p>
            <a:pPr>
              <a:buFont typeface="Arial" pitchFamily="34" charset="0"/>
              <a:buChar char="•"/>
            </a:pPr>
            <a:r>
              <a:rPr lang="en-US" sz="2400" dirty="0" smtClean="0"/>
              <a:t> Dead corals exported mainly to the U.S. since 2005</a:t>
            </a:r>
          </a:p>
          <a:p>
            <a:pPr>
              <a:buFont typeface="Arial" pitchFamily="34" charset="0"/>
              <a:buChar char="•"/>
            </a:pPr>
            <a:r>
              <a:rPr lang="en-US" sz="2400" dirty="0" smtClean="0"/>
              <a:t> Currently managed by a quota system of select species (in 2010 annual quota was 92,000 pieces)</a:t>
            </a:r>
          </a:p>
        </p:txBody>
      </p:sp>
    </p:spTree>
  </p:cSld>
  <p:clrMapOvr>
    <a:masterClrMapping/>
  </p:clrMapOvr>
  <p:transition spd="slow" advClick="0" advTm="2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Target species</a:t>
            </a:r>
            <a:endParaRPr lang="en-AU" dirty="0"/>
          </a:p>
        </p:txBody>
      </p:sp>
      <p:sp>
        <p:nvSpPr>
          <p:cNvPr id="3" name="Content Placeholder 2"/>
          <p:cNvSpPr>
            <a:spLocks noGrp="1"/>
          </p:cNvSpPr>
          <p:nvPr>
            <p:ph idx="1"/>
          </p:nvPr>
        </p:nvSpPr>
        <p:spPr>
          <a:xfrm>
            <a:off x="457200" y="1750410"/>
            <a:ext cx="6661052" cy="4955190"/>
          </a:xfrm>
        </p:spPr>
        <p:txBody>
          <a:bodyPr>
            <a:normAutofit/>
          </a:bodyPr>
          <a:lstStyle/>
          <a:p>
            <a:r>
              <a:rPr lang="en-AU" sz="2400" dirty="0" smtClean="0"/>
              <a:t>Key target species in the Solomon Islands include:</a:t>
            </a:r>
          </a:p>
          <a:p>
            <a:pPr>
              <a:buFont typeface="Arial" pitchFamily="34" charset="0"/>
              <a:buChar char="•"/>
            </a:pPr>
            <a:r>
              <a:rPr lang="en-AU" sz="2400" dirty="0" smtClean="0"/>
              <a:t> Reef Fishes</a:t>
            </a:r>
          </a:p>
          <a:p>
            <a:pPr>
              <a:buFont typeface="Arial" pitchFamily="34" charset="0"/>
              <a:buChar char="•"/>
            </a:pPr>
            <a:r>
              <a:rPr lang="en-AU" sz="2400" dirty="0" smtClean="0"/>
              <a:t> Trochus</a:t>
            </a:r>
          </a:p>
          <a:p>
            <a:pPr>
              <a:buFont typeface="Arial" pitchFamily="34" charset="0"/>
              <a:buChar char="•"/>
            </a:pPr>
            <a:r>
              <a:rPr lang="en-AU" sz="2400" dirty="0" smtClean="0"/>
              <a:t> Lobster/crayfish</a:t>
            </a:r>
          </a:p>
          <a:p>
            <a:pPr>
              <a:buFont typeface="Arial" pitchFamily="34" charset="0"/>
              <a:buChar char="•"/>
            </a:pPr>
            <a:r>
              <a:rPr lang="en-AU" sz="2400" dirty="0" smtClean="0"/>
              <a:t> Mud Crabs</a:t>
            </a:r>
          </a:p>
          <a:p>
            <a:pPr>
              <a:buFont typeface="Arial" pitchFamily="34" charset="0"/>
              <a:buChar char="•"/>
            </a:pPr>
            <a:r>
              <a:rPr lang="en-AU" sz="2400" dirty="0" smtClean="0"/>
              <a:t> Coconut Crabs</a:t>
            </a:r>
          </a:p>
          <a:p>
            <a:pPr>
              <a:buFont typeface="Arial" pitchFamily="34" charset="0"/>
              <a:buChar char="•"/>
            </a:pPr>
            <a:r>
              <a:rPr lang="en-AU" sz="2400" dirty="0" smtClean="0"/>
              <a:t> Farmed Coral/clams</a:t>
            </a:r>
          </a:p>
          <a:p>
            <a:pPr>
              <a:buFont typeface="Arial" pitchFamily="34" charset="0"/>
              <a:buChar char="•"/>
            </a:pPr>
            <a:r>
              <a:rPr lang="en-AU" sz="2400" dirty="0" smtClean="0"/>
              <a:t> Aquarium Fishes </a:t>
            </a:r>
          </a:p>
          <a:p>
            <a:pPr>
              <a:buFont typeface="Arial" pitchFamily="34" charset="0"/>
              <a:buChar char="•"/>
            </a:pPr>
            <a:r>
              <a:rPr lang="en-AU" sz="2400" dirty="0" smtClean="0"/>
              <a:t> Curio trade: Dead corals</a:t>
            </a:r>
          </a:p>
          <a:p>
            <a:pPr>
              <a:buFont typeface="Arial" pitchFamily="34" charset="0"/>
              <a:buChar char="•"/>
            </a:pPr>
            <a:r>
              <a:rPr lang="en-AU" sz="2400" dirty="0" smtClean="0"/>
              <a:t> Shark Fins</a:t>
            </a:r>
          </a:p>
          <a:p>
            <a:endParaRPr lang="en-AU" sz="2400" dirty="0"/>
          </a:p>
        </p:txBody>
      </p:sp>
      <p:pic>
        <p:nvPicPr>
          <p:cNvPr id="4" name="Picture 3"/>
          <p:cNvPicPr/>
          <p:nvPr/>
        </p:nvPicPr>
        <p:blipFill>
          <a:blip r:embed="rId3" cstate="print"/>
          <a:srcRect/>
          <a:stretch>
            <a:fillRect/>
          </a:stretch>
        </p:blipFill>
        <p:spPr bwMode="auto">
          <a:xfrm>
            <a:off x="5372410" y="2248854"/>
            <a:ext cx="2928976" cy="3907738"/>
          </a:xfrm>
          <a:prstGeom prst="rect">
            <a:avLst/>
          </a:prstGeom>
          <a:noFill/>
          <a:ln w="9525">
            <a:noFill/>
            <a:miter lim="800000"/>
            <a:headEnd/>
            <a:tailEnd/>
          </a:ln>
        </p:spPr>
      </p:pic>
    </p:spTree>
    <p:extLst>
      <p:ext uri="{BB962C8B-B14F-4D97-AF65-F5344CB8AC3E}">
        <p14:creationId xmlns:p14="http://schemas.microsoft.com/office/powerpoint/2010/main" xmlns="" val="3426911321"/>
      </p:ext>
    </p:extLst>
  </p:cSld>
  <p:clrMapOvr>
    <a:masterClrMapping/>
  </p:clrMapOvr>
  <p:transition spd="slow" advClick="0" advTm="2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t>Banned Fisheries</a:t>
            </a:r>
            <a:endParaRPr lang="en-AU" b="1" dirty="0"/>
          </a:p>
        </p:txBody>
      </p:sp>
      <p:sp>
        <p:nvSpPr>
          <p:cNvPr id="3" name="Content Placeholder 2"/>
          <p:cNvSpPr>
            <a:spLocks noGrp="1"/>
          </p:cNvSpPr>
          <p:nvPr>
            <p:ph idx="1"/>
          </p:nvPr>
        </p:nvSpPr>
        <p:spPr/>
        <p:txBody>
          <a:bodyPr>
            <a:normAutofit/>
          </a:bodyPr>
          <a:lstStyle/>
          <a:p>
            <a:r>
              <a:rPr lang="en-AU" sz="2400" dirty="0" smtClean="0"/>
              <a:t>Due to over-exploitation:</a:t>
            </a:r>
          </a:p>
          <a:p>
            <a:pPr>
              <a:buFont typeface="Arial" pitchFamily="34" charset="0"/>
              <a:buChar char="•"/>
            </a:pPr>
            <a:r>
              <a:rPr lang="en-AU" sz="2400" dirty="0" smtClean="0"/>
              <a:t> Beche de mer</a:t>
            </a:r>
          </a:p>
          <a:p>
            <a:pPr>
              <a:buFont typeface="Arial" pitchFamily="34" charset="0"/>
              <a:buChar char="•"/>
            </a:pPr>
            <a:r>
              <a:rPr lang="en-AU" sz="2400" dirty="0" smtClean="0"/>
              <a:t> Green Snail</a:t>
            </a:r>
          </a:p>
          <a:p>
            <a:pPr>
              <a:buFont typeface="Arial" pitchFamily="34" charset="0"/>
              <a:buChar char="•"/>
            </a:pPr>
            <a:r>
              <a:rPr lang="en-AU" sz="2400" dirty="0" smtClean="0"/>
              <a:t> Turtles and their eggs</a:t>
            </a:r>
          </a:p>
          <a:p>
            <a:pPr>
              <a:buFont typeface="Arial" pitchFamily="34" charset="0"/>
              <a:buChar char="•"/>
            </a:pPr>
            <a:r>
              <a:rPr lang="en-AU" sz="2400" dirty="0" smtClean="0"/>
              <a:t> Giant Clams</a:t>
            </a:r>
          </a:p>
          <a:p>
            <a:pPr>
              <a:buFont typeface="Arial" pitchFamily="34" charset="0"/>
              <a:buChar char="•"/>
            </a:pPr>
            <a:r>
              <a:rPr lang="en-AU" sz="2400" dirty="0" smtClean="0"/>
              <a:t> Crocodile</a:t>
            </a:r>
          </a:p>
          <a:p>
            <a:pPr>
              <a:buFont typeface="Arial" pitchFamily="34" charset="0"/>
              <a:buChar char="•"/>
            </a:pPr>
            <a:r>
              <a:rPr lang="en-AU" sz="2400" dirty="0" smtClean="0"/>
              <a:t> Black/Gold lip Oysters</a:t>
            </a:r>
          </a:p>
          <a:p>
            <a:pPr>
              <a:buFont typeface="Arial" pitchFamily="34" charset="0"/>
              <a:buChar char="•"/>
            </a:pPr>
            <a:r>
              <a:rPr lang="en-AU" sz="2400" dirty="0" smtClean="0"/>
              <a:t> Dolphins</a:t>
            </a:r>
            <a:endParaRPr lang="en-AU" sz="2400" dirty="0"/>
          </a:p>
        </p:txBody>
      </p:sp>
    </p:spTree>
    <p:extLst>
      <p:ext uri="{BB962C8B-B14F-4D97-AF65-F5344CB8AC3E}">
        <p14:creationId xmlns:p14="http://schemas.microsoft.com/office/powerpoint/2010/main" xmlns="" val="1326382574"/>
      </p:ext>
    </p:extLst>
  </p:cSld>
  <p:clrMapOvr>
    <a:masterClrMapping/>
  </p:clrMapOvr>
  <p:transition spd="slow" advClick="0" advTm="2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Management Regimes</a:t>
            </a:r>
            <a:endParaRPr lang="en-AU" dirty="0"/>
          </a:p>
        </p:txBody>
      </p:sp>
      <p:sp>
        <p:nvSpPr>
          <p:cNvPr id="3" name="Content Placeholder 2"/>
          <p:cNvSpPr>
            <a:spLocks noGrp="1"/>
          </p:cNvSpPr>
          <p:nvPr>
            <p:ph idx="1"/>
          </p:nvPr>
        </p:nvSpPr>
        <p:spPr/>
        <p:txBody>
          <a:bodyPr>
            <a:normAutofit/>
          </a:bodyPr>
          <a:lstStyle/>
          <a:p>
            <a:r>
              <a:rPr lang="en-AU" sz="2400" dirty="0" smtClean="0"/>
              <a:t>A number of management strategies are applied in the Solomon Islands including:</a:t>
            </a:r>
          </a:p>
          <a:p>
            <a:pPr>
              <a:buFont typeface="Arial" pitchFamily="34" charset="0"/>
              <a:buChar char="•"/>
            </a:pPr>
            <a:r>
              <a:rPr lang="en-AU" sz="2400" dirty="0" smtClean="0"/>
              <a:t> Moratorium Ban for export</a:t>
            </a:r>
          </a:p>
          <a:p>
            <a:pPr>
              <a:buFont typeface="Arial" pitchFamily="34" charset="0"/>
              <a:buChar char="•"/>
            </a:pPr>
            <a:r>
              <a:rPr lang="en-AU" sz="2400" dirty="0" smtClean="0"/>
              <a:t> Size Limits</a:t>
            </a:r>
          </a:p>
          <a:p>
            <a:pPr>
              <a:buFont typeface="Arial" pitchFamily="34" charset="0"/>
              <a:buChar char="•"/>
            </a:pPr>
            <a:r>
              <a:rPr lang="en-AU" sz="2400" dirty="0" smtClean="0"/>
              <a:t> Gear restrictions</a:t>
            </a:r>
          </a:p>
          <a:p>
            <a:pPr>
              <a:buFont typeface="Arial" pitchFamily="34" charset="0"/>
              <a:buChar char="•"/>
            </a:pPr>
            <a:r>
              <a:rPr lang="en-AU" sz="2400" dirty="0" smtClean="0"/>
              <a:t> Seasonal Closures</a:t>
            </a:r>
          </a:p>
          <a:p>
            <a:pPr>
              <a:buFont typeface="Arial" pitchFamily="34" charset="0"/>
              <a:buChar char="•"/>
            </a:pPr>
            <a:r>
              <a:rPr lang="en-AU" sz="2400" dirty="0" smtClean="0"/>
              <a:t> Community initiatives – Marine Protected Areas/No take Zones</a:t>
            </a:r>
          </a:p>
          <a:p>
            <a:pPr>
              <a:buFont typeface="Arial" pitchFamily="34" charset="0"/>
              <a:buChar char="•"/>
            </a:pPr>
            <a:r>
              <a:rPr lang="en-AU" sz="2400" dirty="0" smtClean="0"/>
              <a:t> Alternative Livelihoods</a:t>
            </a:r>
            <a:endParaRPr lang="en-AU" sz="2400" dirty="0"/>
          </a:p>
        </p:txBody>
      </p:sp>
    </p:spTree>
    <p:extLst>
      <p:ext uri="{BB962C8B-B14F-4D97-AF65-F5344CB8AC3E}">
        <p14:creationId xmlns:p14="http://schemas.microsoft.com/office/powerpoint/2010/main" xmlns="" val="4001711170"/>
      </p:ext>
    </p:extLst>
  </p:cSld>
  <p:clrMapOvr>
    <a:masterClrMapping/>
  </p:clrMapOvr>
  <p:transition spd="slow" advClick="0" advTm="2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Fisheries status</a:t>
            </a:r>
            <a:endParaRPr lang="en-US" dirty="0"/>
          </a:p>
        </p:txBody>
      </p:sp>
      <p:sp>
        <p:nvSpPr>
          <p:cNvPr id="3" name="Content Placeholder 2"/>
          <p:cNvSpPr>
            <a:spLocks noGrp="1"/>
          </p:cNvSpPr>
          <p:nvPr>
            <p:ph idx="1"/>
          </p:nvPr>
        </p:nvSpPr>
        <p:spPr/>
        <p:txBody>
          <a:bodyPr>
            <a:normAutofit/>
          </a:bodyPr>
          <a:lstStyle/>
          <a:p>
            <a:r>
              <a:rPr lang="en-US" sz="2400" dirty="0" smtClean="0"/>
              <a:t>In 2007 fisheries throughout the Solomon Islands were classified as either fully exploited or collapsed!</a:t>
            </a:r>
          </a:p>
          <a:p>
            <a:endParaRPr lang="en-US" sz="2400" dirty="0" smtClean="0"/>
          </a:p>
          <a:p>
            <a:r>
              <a:rPr lang="en-US" sz="2400" dirty="0" smtClean="0"/>
              <a:t>Particular species groups determined to be overfished include:</a:t>
            </a:r>
          </a:p>
          <a:p>
            <a:pPr>
              <a:buFont typeface="Arial" pitchFamily="34" charset="0"/>
              <a:buChar char="•"/>
            </a:pPr>
            <a:r>
              <a:rPr lang="en-US" sz="2400" dirty="0" smtClean="0"/>
              <a:t> parrotfish</a:t>
            </a:r>
          </a:p>
          <a:p>
            <a:pPr>
              <a:buFont typeface="Arial" pitchFamily="34" charset="0"/>
              <a:buChar char="•"/>
            </a:pPr>
            <a:r>
              <a:rPr lang="en-US" sz="2400" dirty="0" smtClean="0"/>
              <a:t> sea cucumber</a:t>
            </a:r>
          </a:p>
          <a:p>
            <a:pPr>
              <a:buFont typeface="Arial" pitchFamily="34" charset="0"/>
              <a:buChar char="•"/>
            </a:pPr>
            <a:r>
              <a:rPr lang="en-US" sz="2400" dirty="0" smtClean="0"/>
              <a:t> giant clams</a:t>
            </a:r>
          </a:p>
          <a:p>
            <a:pPr>
              <a:buFont typeface="Arial" pitchFamily="34" charset="0"/>
              <a:buChar char="•"/>
            </a:pPr>
            <a:r>
              <a:rPr lang="en-US" sz="2400" dirty="0" smtClean="0"/>
              <a:t> green snails</a:t>
            </a:r>
          </a:p>
          <a:p>
            <a:pPr>
              <a:buFont typeface="Arial" pitchFamily="34" charset="0"/>
              <a:buChar char="•"/>
            </a:pPr>
            <a:r>
              <a:rPr lang="en-US" sz="2400" dirty="0" smtClean="0"/>
              <a:t> sharks</a:t>
            </a:r>
            <a:endParaRPr lang="en-US" sz="2400" dirty="0"/>
          </a:p>
        </p:txBody>
      </p:sp>
    </p:spTree>
    <p:extLst>
      <p:ext uri="{BB962C8B-B14F-4D97-AF65-F5344CB8AC3E}">
        <p14:creationId xmlns:p14="http://schemas.microsoft.com/office/powerpoint/2010/main" xmlns="" val="386016483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Activity 6.2 – Select one of the local fisheries identified above or another fishery you know about, and describe its key characteristics. </a:t>
            </a:r>
          </a:p>
          <a:p>
            <a:endParaRPr lang="en-US" sz="2400" b="1" dirty="0" smtClean="0"/>
          </a:p>
          <a:p>
            <a:r>
              <a:rPr lang="de-DE" sz="2400" b="1" dirty="0" smtClean="0"/>
              <a:t>This should include aspects such as: species targeted, their life history &amp; biology, where are they caught, who catches them, what methods/gears are used, catch volumes and trends, management, how many vessels, how much is exported, etc.</a:t>
            </a:r>
            <a:endParaRPr lang="en-US" sz="2400" b="1" dirty="0" smtClean="0"/>
          </a:p>
          <a:p>
            <a:endParaRPr lang="en-US" sz="2400" dirty="0"/>
          </a:p>
        </p:txBody>
      </p:sp>
    </p:spTree>
    <p:extLst>
      <p:ext uri="{BB962C8B-B14F-4D97-AF65-F5344CB8AC3E}">
        <p14:creationId xmlns:p14="http://schemas.microsoft.com/office/powerpoint/2010/main" xmlns="" val="174558012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Reflection</a:t>
            </a:r>
            <a:endParaRPr lang="en-AU" dirty="0"/>
          </a:p>
        </p:txBody>
      </p:sp>
      <p:sp>
        <p:nvSpPr>
          <p:cNvPr id="3" name="Content Placeholder 2"/>
          <p:cNvSpPr>
            <a:spLocks noGrp="1"/>
          </p:cNvSpPr>
          <p:nvPr>
            <p:ph idx="1"/>
          </p:nvPr>
        </p:nvSpPr>
        <p:spPr/>
        <p:txBody>
          <a:bodyPr>
            <a:normAutofit/>
          </a:bodyPr>
          <a:lstStyle/>
          <a:p>
            <a:r>
              <a:rPr lang="en-AU" sz="2400" dirty="0" smtClean="0"/>
              <a:t>Reflection: unit review, students to review main concepts of unit in the course notes, contribute any new words (new to them) to their own personal glossary in the back of their notebook (local language equivalent terms should also be recorded where possible)</a:t>
            </a:r>
            <a:endParaRPr lang="en-AU" sz="2400"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Coastal fisheries</a:t>
            </a:r>
            <a:endParaRPr lang="en-AU" dirty="0"/>
          </a:p>
        </p:txBody>
      </p:sp>
      <p:sp>
        <p:nvSpPr>
          <p:cNvPr id="3" name="Content Placeholder 2"/>
          <p:cNvSpPr>
            <a:spLocks noGrp="1"/>
          </p:cNvSpPr>
          <p:nvPr>
            <p:ph idx="1"/>
          </p:nvPr>
        </p:nvSpPr>
        <p:spPr/>
        <p:txBody>
          <a:bodyPr>
            <a:normAutofit/>
          </a:bodyPr>
          <a:lstStyle/>
          <a:p>
            <a:endParaRPr lang="en-AU" sz="2400" i="1" dirty="0" smtClean="0"/>
          </a:p>
          <a:p>
            <a:endParaRPr lang="en-AU" sz="2400" i="1" dirty="0" smtClean="0"/>
          </a:p>
          <a:p>
            <a:endParaRPr lang="en-AU" sz="2400" i="1" dirty="0" smtClean="0"/>
          </a:p>
          <a:p>
            <a:r>
              <a:rPr lang="en-AU" sz="2400" i="1" dirty="0" smtClean="0"/>
              <a:t>Activity 6.1: Assess prior knowledge by class discussion of their understanding of coastal fisheries in their country</a:t>
            </a:r>
            <a:endParaRPr lang="en-AU" sz="24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Local Coastal Fisheries</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400" dirty="0" smtClean="0"/>
              <a:t> Occur in </a:t>
            </a:r>
            <a:r>
              <a:rPr lang="en-AU" sz="2400" dirty="0" smtClean="0"/>
              <a:t>habitats that includes estuaries, lagoons, sand/mud flats, fringing and barrier reefs, nearshore oceanic </a:t>
            </a:r>
            <a:r>
              <a:rPr lang="en-US" sz="2400" dirty="0" smtClean="0"/>
              <a:t>waters.</a:t>
            </a:r>
          </a:p>
          <a:p>
            <a:pPr>
              <a:buFont typeface="Arial" pitchFamily="34" charset="0"/>
              <a:buChar char="•"/>
            </a:pPr>
            <a:r>
              <a:rPr lang="en-US" sz="2400" dirty="0" smtClean="0"/>
              <a:t> Mostly using traditional canoes but increasingly </a:t>
            </a:r>
            <a:r>
              <a:rPr lang="en-US" sz="2400" dirty="0" err="1" smtClean="0"/>
              <a:t>fibreglass</a:t>
            </a:r>
            <a:r>
              <a:rPr lang="en-US" sz="2400" dirty="0" smtClean="0"/>
              <a:t> dinghy’s with outboards.</a:t>
            </a:r>
          </a:p>
          <a:p>
            <a:pPr>
              <a:buFont typeface="Arial" pitchFamily="34" charset="0"/>
              <a:buChar char="•"/>
            </a:pPr>
            <a:r>
              <a:rPr lang="en-US" sz="2400" dirty="0" smtClean="0"/>
              <a:t> In 2007 estimated total catch from coastal fisheries was 18,250 t (15,000 t subsistence, 3,250 t commercial)</a:t>
            </a:r>
          </a:p>
          <a:p>
            <a:pPr>
              <a:buFont typeface="Arial" pitchFamily="34" charset="0"/>
              <a:buChar char="•"/>
            </a:pPr>
            <a:r>
              <a:rPr lang="en-US" sz="2400" dirty="0" smtClean="0"/>
              <a:t> Four major species groups are targeted:</a:t>
            </a:r>
          </a:p>
          <a:p>
            <a:pPr lvl="1">
              <a:buFont typeface="Arial" pitchFamily="34" charset="0"/>
              <a:buChar char="•"/>
            </a:pPr>
            <a:r>
              <a:rPr lang="en-US" sz="2400" dirty="0" err="1" smtClean="0"/>
              <a:t>Demersal</a:t>
            </a:r>
            <a:r>
              <a:rPr lang="en-US" sz="2400" dirty="0" smtClean="0"/>
              <a:t> fish </a:t>
            </a:r>
          </a:p>
          <a:p>
            <a:pPr lvl="1">
              <a:buFont typeface="Arial" pitchFamily="34" charset="0"/>
              <a:buChar char="•"/>
            </a:pPr>
            <a:r>
              <a:rPr lang="en-US" sz="2400" dirty="0" err="1" smtClean="0"/>
              <a:t>Nearshore</a:t>
            </a:r>
            <a:r>
              <a:rPr lang="en-US" sz="2400" dirty="0" smtClean="0"/>
              <a:t> pelagic fish</a:t>
            </a:r>
          </a:p>
          <a:p>
            <a:pPr lvl="1">
              <a:buFont typeface="Arial" pitchFamily="34" charset="0"/>
              <a:buChar char="•"/>
            </a:pPr>
            <a:r>
              <a:rPr lang="en-US" sz="2400" dirty="0" smtClean="0"/>
              <a:t>Invertebrates for export</a:t>
            </a:r>
          </a:p>
          <a:p>
            <a:pPr lvl="1">
              <a:buFont typeface="Arial" pitchFamily="34" charset="0"/>
              <a:buChar char="•"/>
            </a:pPr>
            <a:r>
              <a:rPr lang="en-US" sz="2400" dirty="0" smtClean="0"/>
              <a:t>Invertebrates for local consumption</a:t>
            </a:r>
            <a:endParaRPr lang="en-US" sz="2400" dirty="0"/>
          </a:p>
        </p:txBody>
      </p:sp>
    </p:spTree>
  </p:cSld>
  <p:clrMapOvr>
    <a:masterClrMapping/>
  </p:clrMapOvr>
  <p:transition spd="slow" advClick="0" advTm="2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Demersal fish</a:t>
            </a:r>
            <a:endParaRPr lang="en-AU" dirty="0"/>
          </a:p>
        </p:txBody>
      </p:sp>
      <p:sp>
        <p:nvSpPr>
          <p:cNvPr id="3" name="Content Placeholder 2"/>
          <p:cNvSpPr>
            <a:spLocks noGrp="1"/>
          </p:cNvSpPr>
          <p:nvPr>
            <p:ph idx="1"/>
          </p:nvPr>
        </p:nvSpPr>
        <p:spPr>
          <a:xfrm>
            <a:off x="-1" y="2037806"/>
            <a:ext cx="8817429" cy="3776858"/>
          </a:xfrm>
        </p:spPr>
        <p:txBody>
          <a:bodyPr>
            <a:normAutofit/>
          </a:bodyPr>
          <a:lstStyle/>
          <a:p>
            <a:r>
              <a:rPr lang="en-AU" sz="2800" b="1" dirty="0" smtClean="0"/>
              <a:t>Demersal species </a:t>
            </a:r>
            <a:r>
              <a:rPr lang="en-AU" sz="2800" dirty="0" smtClean="0"/>
              <a:t>– bottom-dwelling </a:t>
            </a:r>
            <a:r>
              <a:rPr lang="de-DE" sz="2800" dirty="0" smtClean="0"/>
              <a:t>fish associated with coral reefs, mangroves and seagrass habitat</a:t>
            </a:r>
          </a:p>
          <a:p>
            <a:pPr>
              <a:buFont typeface="Arial" pitchFamily="34" charset="0"/>
              <a:buChar char="•"/>
            </a:pPr>
            <a:r>
              <a:rPr lang="de-DE" sz="2800" dirty="0" smtClean="0"/>
              <a:t> Comprise 49 % of the total coastal fisheries catch</a:t>
            </a:r>
          </a:p>
          <a:p>
            <a:pPr>
              <a:buFont typeface="Arial" pitchFamily="34" charset="0"/>
              <a:buChar char="•"/>
            </a:pPr>
            <a:r>
              <a:rPr lang="de-DE" sz="2800" dirty="0" smtClean="0"/>
              <a:t> Species composition varies greatly throughout </a:t>
            </a:r>
            <a:r>
              <a:rPr lang="de-DE" sz="2800" dirty="0" smtClean="0"/>
              <a:t>SI</a:t>
            </a:r>
          </a:p>
          <a:p>
            <a:pPr>
              <a:buFont typeface="Arial" pitchFamily="34" charset="0"/>
              <a:buChar char="•"/>
            </a:pPr>
            <a:endParaRPr lang="de-DE" sz="2000" dirty="0" smtClean="0"/>
          </a:p>
          <a:p>
            <a:pPr>
              <a:buFont typeface="Arial" pitchFamily="34" charset="0"/>
              <a:buChar char="•"/>
            </a:pPr>
            <a:r>
              <a:rPr lang="de-DE" sz="2000" dirty="0" smtClean="0"/>
              <a:t>See graph next page</a:t>
            </a:r>
            <a:endParaRPr lang="en-AU" sz="2000" dirty="0"/>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Demersal fish</a:t>
            </a:r>
            <a:endParaRPr lang="en-AU" dirty="0"/>
          </a:p>
        </p:txBody>
      </p:sp>
      <p:pic>
        <p:nvPicPr>
          <p:cNvPr id="4" name="Picture 3"/>
          <p:cNvPicPr/>
          <p:nvPr/>
        </p:nvPicPr>
        <p:blipFill>
          <a:blip r:embed="rId3" cstate="print"/>
          <a:srcRect/>
          <a:stretch>
            <a:fillRect/>
          </a:stretch>
        </p:blipFill>
        <p:spPr bwMode="auto">
          <a:xfrm>
            <a:off x="-274320" y="0"/>
            <a:ext cx="9692640" cy="6857999"/>
          </a:xfrm>
          <a:prstGeom prst="rect">
            <a:avLst/>
          </a:prstGeom>
          <a:noFill/>
          <a:ln w="9525">
            <a:solidFill>
              <a:schemeClr val="accent1"/>
            </a:solidFill>
            <a:miter lim="800000"/>
            <a:headEnd/>
            <a:tailEnd/>
          </a:ln>
        </p:spPr>
      </p:pic>
      <p:sp>
        <p:nvSpPr>
          <p:cNvPr id="5" name="Content Placeholder 4"/>
          <p:cNvSpPr>
            <a:spLocks noGrp="1"/>
          </p:cNvSpPr>
          <p:nvPr>
            <p:ph idx="1"/>
          </p:nvPr>
        </p:nvSpPr>
        <p:spPr/>
        <p:txBody>
          <a:bodyPr/>
          <a:lstStyle/>
          <a:p>
            <a:endParaRPr lang="en-AU" dirty="0"/>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959" y="813238"/>
            <a:ext cx="4106041" cy="937172"/>
          </a:xfrm>
        </p:spPr>
        <p:txBody>
          <a:bodyPr/>
          <a:lstStyle/>
          <a:p>
            <a:r>
              <a:rPr lang="en-AU" sz="2400" dirty="0" smtClean="0"/>
              <a:t>Nearshore &amp; export species</a:t>
            </a:r>
            <a:endParaRPr lang="en-AU" sz="2400" dirty="0"/>
          </a:p>
        </p:txBody>
      </p:sp>
      <p:sp>
        <p:nvSpPr>
          <p:cNvPr id="3" name="Content Placeholder 2"/>
          <p:cNvSpPr>
            <a:spLocks noGrp="1"/>
          </p:cNvSpPr>
          <p:nvPr>
            <p:ph idx="1"/>
          </p:nvPr>
        </p:nvSpPr>
        <p:spPr/>
        <p:txBody>
          <a:bodyPr>
            <a:normAutofit/>
          </a:bodyPr>
          <a:lstStyle/>
          <a:p>
            <a:r>
              <a:rPr lang="de-DE" sz="2400" b="1" dirty="0" smtClean="0"/>
              <a:t>Nearshore pelagic fish </a:t>
            </a:r>
          </a:p>
          <a:p>
            <a:pPr>
              <a:buFont typeface="Arial" pitchFamily="34" charset="0"/>
              <a:buChar char="•"/>
            </a:pPr>
            <a:r>
              <a:rPr lang="de-DE" sz="2400" dirty="0" smtClean="0"/>
              <a:t> includes tuna, Spanish mackerel, mahi mahi, wahoo and rainbow runner</a:t>
            </a:r>
          </a:p>
          <a:p>
            <a:pPr>
              <a:buFont typeface="Arial" pitchFamily="34" charset="0"/>
              <a:buChar char="•"/>
            </a:pPr>
            <a:r>
              <a:rPr lang="de-DE" sz="2400" dirty="0" smtClean="0"/>
              <a:t> targeted using trolling or drop lining methods often around nearshore FADs</a:t>
            </a:r>
          </a:p>
          <a:p>
            <a:endParaRPr lang="de-DE" sz="2400" dirty="0" smtClean="0"/>
          </a:p>
          <a:p>
            <a:r>
              <a:rPr lang="en-AU" sz="2400" b="1" dirty="0" smtClean="0"/>
              <a:t>Invertebrates targeted for export</a:t>
            </a:r>
          </a:p>
          <a:p>
            <a:pPr>
              <a:buFont typeface="Arial" pitchFamily="34" charset="0"/>
              <a:buChar char="•"/>
            </a:pPr>
            <a:r>
              <a:rPr lang="en-AU" sz="2400" dirty="0" smtClean="0"/>
              <a:t> Mostly sea cucumber and trochus</a:t>
            </a:r>
          </a:p>
          <a:p>
            <a:pPr>
              <a:buFont typeface="Arial" pitchFamily="34" charset="0"/>
              <a:buChar char="•"/>
            </a:pPr>
            <a:r>
              <a:rPr lang="en-AU" sz="2400" dirty="0" smtClean="0"/>
              <a:t> Sea cucumber fishery banned since 2010 due to overfishing</a:t>
            </a:r>
          </a:p>
          <a:p>
            <a:pPr>
              <a:buFont typeface="Arial" pitchFamily="34" charset="0"/>
              <a:buChar char="•"/>
            </a:pPr>
            <a:r>
              <a:rPr lang="en-AU" sz="2400" dirty="0" smtClean="0"/>
              <a:t> Trochus harvesting continues but evidence of overfishing</a:t>
            </a:r>
            <a:endParaRPr lang="en-AU" sz="24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Gleaning</a:t>
            </a:r>
            <a:endParaRPr lang="en-AU" dirty="0"/>
          </a:p>
        </p:txBody>
      </p:sp>
      <p:sp>
        <p:nvSpPr>
          <p:cNvPr id="3" name="Content Placeholder 2"/>
          <p:cNvSpPr>
            <a:spLocks noGrp="1"/>
          </p:cNvSpPr>
          <p:nvPr>
            <p:ph idx="1"/>
          </p:nvPr>
        </p:nvSpPr>
        <p:spPr/>
        <p:txBody>
          <a:bodyPr>
            <a:normAutofit/>
          </a:bodyPr>
          <a:lstStyle/>
          <a:p>
            <a:r>
              <a:rPr lang="de-DE" sz="3600" b="1" dirty="0" smtClean="0"/>
              <a:t>Invertebrates gleaned from intertidal and subtidal areas</a:t>
            </a:r>
          </a:p>
          <a:p>
            <a:pPr>
              <a:buFont typeface="Arial" pitchFamily="34" charset="0"/>
              <a:buChar char="•"/>
            </a:pPr>
            <a:r>
              <a:rPr lang="de-DE" sz="3600" dirty="0" smtClean="0"/>
              <a:t> diverse range of species with giant clams making up nearly half (by weight</a:t>
            </a:r>
            <a:r>
              <a:rPr lang="de-DE" sz="3600" dirty="0" smtClean="0"/>
              <a:t>)</a:t>
            </a:r>
          </a:p>
          <a:p>
            <a:pPr>
              <a:buFont typeface="Arial" pitchFamily="34" charset="0"/>
              <a:buChar char="•"/>
            </a:pPr>
            <a:endParaRPr lang="de-DE" sz="3600" dirty="0" smtClean="0"/>
          </a:p>
          <a:p>
            <a:r>
              <a:rPr lang="de-DE" sz="3600" dirty="0" smtClean="0"/>
              <a:t>See graph next slide</a:t>
            </a:r>
            <a:endParaRPr lang="en-AU" sz="36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Gleaning</a:t>
            </a:r>
            <a:endParaRPr lang="en-AU" dirty="0"/>
          </a:p>
        </p:txBody>
      </p:sp>
      <p:sp>
        <p:nvSpPr>
          <p:cNvPr id="3" name="Content Placeholder 2"/>
          <p:cNvSpPr>
            <a:spLocks noGrp="1"/>
          </p:cNvSpPr>
          <p:nvPr>
            <p:ph idx="1"/>
          </p:nvPr>
        </p:nvSpPr>
        <p:spPr/>
        <p:txBody>
          <a:bodyPr>
            <a:normAutofit/>
          </a:bodyPr>
          <a:lstStyle/>
          <a:p>
            <a:endParaRPr lang="en-AU" sz="2400" dirty="0"/>
          </a:p>
        </p:txBody>
      </p:sp>
      <p:pic>
        <p:nvPicPr>
          <p:cNvPr id="4" name="Picture 3"/>
          <p:cNvPicPr/>
          <p:nvPr/>
        </p:nvPicPr>
        <p:blipFill>
          <a:blip r:embed="rId3" cstate="print"/>
          <a:srcRect/>
          <a:stretch>
            <a:fillRect/>
          </a:stretch>
        </p:blipFill>
        <p:spPr bwMode="auto">
          <a:xfrm>
            <a:off x="0" y="0"/>
            <a:ext cx="9457509" cy="6858001"/>
          </a:xfrm>
          <a:prstGeom prst="rect">
            <a:avLst/>
          </a:prstGeom>
          <a:noFill/>
          <a:ln w="9525">
            <a:solidFill>
              <a:schemeClr val="accent1"/>
            </a:solid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Fishery types</a:t>
            </a:r>
            <a:endParaRPr lang="en-AU" dirty="0"/>
          </a:p>
        </p:txBody>
      </p:sp>
      <p:sp>
        <p:nvSpPr>
          <p:cNvPr id="3" name="Content Placeholder 2"/>
          <p:cNvSpPr>
            <a:spLocks noGrp="1"/>
          </p:cNvSpPr>
          <p:nvPr>
            <p:ph idx="1"/>
          </p:nvPr>
        </p:nvSpPr>
        <p:spPr/>
        <p:txBody>
          <a:bodyPr>
            <a:normAutofit/>
          </a:bodyPr>
          <a:lstStyle/>
          <a:p>
            <a:r>
              <a:rPr lang="de-DE" sz="2400" dirty="0" smtClean="0"/>
              <a:t>In the Solomon Islands coastal fisheries fall in to two main categories:</a:t>
            </a:r>
            <a:endParaRPr lang="en-AU" sz="2400" dirty="0" smtClean="0"/>
          </a:p>
          <a:p>
            <a:pPr marL="457200" lvl="0" indent="-457200">
              <a:buFont typeface="+mj-lt"/>
              <a:buAutoNum type="arabicPeriod"/>
            </a:pPr>
            <a:r>
              <a:rPr lang="en-AU" sz="2400" dirty="0" smtClean="0"/>
              <a:t>Subsistence fishing</a:t>
            </a:r>
          </a:p>
          <a:p>
            <a:pPr marL="457200" indent="-457200">
              <a:buFont typeface="+mj-lt"/>
              <a:buAutoNum type="arabicPeriod"/>
            </a:pPr>
            <a:r>
              <a:rPr lang="de-DE" sz="2400" dirty="0" smtClean="0"/>
              <a:t>Small scale fishing</a:t>
            </a:r>
            <a:endParaRPr lang="en-AU" sz="2400" dirty="0"/>
          </a:p>
        </p:txBody>
      </p:sp>
      <p:pic>
        <p:nvPicPr>
          <p:cNvPr id="4" name="Picture 3" descr="IMG_0070.JPG"/>
          <p:cNvPicPr/>
          <p:nvPr/>
        </p:nvPicPr>
        <p:blipFill>
          <a:blip r:embed="rId3" cstate="print"/>
          <a:stretch>
            <a:fillRect/>
          </a:stretch>
        </p:blipFill>
        <p:spPr>
          <a:xfrm>
            <a:off x="4079631" y="2464419"/>
            <a:ext cx="5013569" cy="3661744"/>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385</TotalTime>
  <Words>824</Words>
  <Application>Microsoft Office PowerPoint</Application>
  <PresentationFormat>On-screen Show (4:3)</PresentationFormat>
  <Paragraphs>125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20120903 EAFM template</vt:lpstr>
      <vt:lpstr>UNIT 6b:</vt:lpstr>
      <vt:lpstr>Coastal fisheries</vt:lpstr>
      <vt:lpstr>Local Coastal Fisheries</vt:lpstr>
      <vt:lpstr>Demersal fish</vt:lpstr>
      <vt:lpstr>Demersal fish</vt:lpstr>
      <vt:lpstr>Nearshore &amp; export species</vt:lpstr>
      <vt:lpstr>Gleaning</vt:lpstr>
      <vt:lpstr>Gleaning</vt:lpstr>
      <vt:lpstr>Fishery types</vt:lpstr>
      <vt:lpstr>Subsistence Economy</vt:lpstr>
      <vt:lpstr>Small Scale Fisheries</vt:lpstr>
      <vt:lpstr>Small Scale Fisheries</vt:lpstr>
      <vt:lpstr>Target species</vt:lpstr>
      <vt:lpstr>Banned Fisheries</vt:lpstr>
      <vt:lpstr>Management Regimes</vt:lpstr>
      <vt:lpstr>Fisheries status</vt:lpstr>
      <vt:lpstr>Slide 17</vt:lpstr>
      <vt:lpstr>Reflection</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Leanne Fernandes</cp:lastModifiedBy>
  <cp:revision>40</cp:revision>
  <dcterms:created xsi:type="dcterms:W3CDTF">2012-08-27T02:37:52Z</dcterms:created>
  <dcterms:modified xsi:type="dcterms:W3CDTF">2013-05-22T03:52:27Z</dcterms:modified>
</cp:coreProperties>
</file>